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16A68-41BE-4920-857C-DB7EA5F39EF7}" type="datetimeFigureOut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41F2D-5FB2-4EEB-8997-BEB71803F4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596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41F2D-5FB2-4EEB-8997-BEB71803F46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452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2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182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508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20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81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40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8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7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35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48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41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60461-1844-496C-AB07-E294CFD4A0CC}" type="datetimeFigureOut">
              <a:rPr kumimoji="1" lang="ja-JP" altLang="en-US" smtClean="0"/>
              <a:t>2019/6/26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77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2597438" y="1436399"/>
            <a:ext cx="8957" cy="4503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4811007" y="1436399"/>
            <a:ext cx="2864" cy="4503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flipH="1">
            <a:off x="6660301" y="1436400"/>
            <a:ext cx="11034" cy="4503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flipH="1">
            <a:off x="9469957" y="1436400"/>
            <a:ext cx="31944" cy="4503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10733908" y="1436400"/>
            <a:ext cx="6441" cy="4503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00760" y="294042"/>
            <a:ext cx="10515600" cy="485107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利用できる制度</a:t>
            </a:r>
            <a:endParaRPr kumimoji="1" lang="ja-JP" altLang="en-US" sz="3600" dirty="0"/>
          </a:p>
        </p:txBody>
      </p:sp>
      <p:sp>
        <p:nvSpPr>
          <p:cNvPr id="6" name="角丸四角形 5"/>
          <p:cNvSpPr/>
          <p:nvPr/>
        </p:nvSpPr>
        <p:spPr>
          <a:xfrm>
            <a:off x="644620" y="4876688"/>
            <a:ext cx="415729" cy="100014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その他</a:t>
            </a:r>
            <a:endParaRPr kumimoji="1" lang="ja-JP" altLang="en-US" sz="1400" b="1" dirty="0"/>
          </a:p>
        </p:txBody>
      </p:sp>
      <p:sp>
        <p:nvSpPr>
          <p:cNvPr id="75" name="角丸四角形 74"/>
          <p:cNvSpPr/>
          <p:nvPr/>
        </p:nvSpPr>
        <p:spPr>
          <a:xfrm>
            <a:off x="644621" y="1487233"/>
            <a:ext cx="415728" cy="328604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/>
              <a:t>特別休暇・育児休業・部分休業</a:t>
            </a:r>
            <a:endParaRPr kumimoji="1" lang="ja-JP" altLang="en-US" sz="1400" b="1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50695" y="4404314"/>
            <a:ext cx="999627" cy="368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85" name="正方形/長方形 84"/>
          <p:cNvSpPr/>
          <p:nvPr/>
        </p:nvSpPr>
        <p:spPr>
          <a:xfrm>
            <a:off x="4295432" y="2944831"/>
            <a:ext cx="982330" cy="240524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/>
              <a:t>出産時休暇</a:t>
            </a:r>
            <a:endParaRPr kumimoji="1" lang="ja-JP" altLang="en-US" sz="1200" b="1" dirty="0"/>
          </a:p>
        </p:txBody>
      </p:sp>
      <p:sp>
        <p:nvSpPr>
          <p:cNvPr id="87" name="正方形/長方形 86"/>
          <p:cNvSpPr/>
          <p:nvPr/>
        </p:nvSpPr>
        <p:spPr>
          <a:xfrm>
            <a:off x="2634583" y="2050614"/>
            <a:ext cx="2131462" cy="222992"/>
          </a:xfrm>
          <a:prstGeom prst="rect">
            <a:avLst/>
          </a:prstGeom>
          <a:ln w="28575">
            <a:solidFill>
              <a:srgbClr val="FFCC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/>
              <a:t>保健指導・健康診査</a:t>
            </a:r>
            <a:endParaRPr lang="en-US" altLang="ja-JP" sz="1200" b="1" dirty="0" smtClean="0"/>
          </a:p>
        </p:txBody>
      </p:sp>
      <p:sp>
        <p:nvSpPr>
          <p:cNvPr id="88" name="正方形/長方形 87"/>
          <p:cNvSpPr/>
          <p:nvPr/>
        </p:nvSpPr>
        <p:spPr>
          <a:xfrm>
            <a:off x="1545391" y="1487232"/>
            <a:ext cx="1005304" cy="288757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結婚休暇</a:t>
            </a:r>
            <a:endParaRPr kumimoji="1" lang="ja-JP" altLang="en-US" sz="1200" b="1" dirty="0"/>
          </a:p>
        </p:txBody>
      </p:sp>
      <p:sp>
        <p:nvSpPr>
          <p:cNvPr id="90" name="正方形/長方形 89"/>
          <p:cNvSpPr/>
          <p:nvPr/>
        </p:nvSpPr>
        <p:spPr>
          <a:xfrm>
            <a:off x="4858832" y="5606082"/>
            <a:ext cx="4567557" cy="288757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保育園の利用</a:t>
            </a:r>
            <a:endParaRPr kumimoji="1" lang="ja-JP" altLang="en-US" sz="1200" b="1" dirty="0"/>
          </a:p>
        </p:txBody>
      </p:sp>
      <p:sp>
        <p:nvSpPr>
          <p:cNvPr id="20" name="正方形/長方形 19"/>
          <p:cNvSpPr/>
          <p:nvPr/>
        </p:nvSpPr>
        <p:spPr>
          <a:xfrm>
            <a:off x="3736130" y="2629618"/>
            <a:ext cx="1029915" cy="261529"/>
          </a:xfrm>
          <a:prstGeom prst="rect">
            <a:avLst/>
          </a:prstGeom>
          <a:ln w="28575">
            <a:solidFill>
              <a:srgbClr val="FFCC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/>
              <a:t>産前休暇</a:t>
            </a:r>
            <a:endParaRPr kumimoji="1" lang="en-US" altLang="ja-JP" sz="1200" b="1" dirty="0" smtClean="0"/>
          </a:p>
        </p:txBody>
      </p:sp>
      <p:sp>
        <p:nvSpPr>
          <p:cNvPr id="21" name="正方形/長方形 20"/>
          <p:cNvSpPr/>
          <p:nvPr/>
        </p:nvSpPr>
        <p:spPr>
          <a:xfrm>
            <a:off x="4857117" y="2639046"/>
            <a:ext cx="965146" cy="252101"/>
          </a:xfrm>
          <a:prstGeom prst="rect">
            <a:avLst/>
          </a:prstGeom>
          <a:ln w="28575">
            <a:solidFill>
              <a:srgbClr val="FFCC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産後休暇</a:t>
            </a:r>
            <a:endParaRPr kumimoji="1" lang="ja-JP" altLang="en-US" sz="1200" b="1" dirty="0"/>
          </a:p>
        </p:txBody>
      </p:sp>
      <p:sp>
        <p:nvSpPr>
          <p:cNvPr id="22" name="正方形/長方形 21"/>
          <p:cNvSpPr/>
          <p:nvPr/>
        </p:nvSpPr>
        <p:spPr>
          <a:xfrm>
            <a:off x="5877334" y="3538437"/>
            <a:ext cx="1525121" cy="288757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育児</a:t>
            </a:r>
            <a:r>
              <a:rPr lang="ja-JP" altLang="en-US" sz="1200" b="1" dirty="0"/>
              <a:t>休業</a:t>
            </a:r>
            <a:endParaRPr kumimoji="1" lang="ja-JP" altLang="en-US" sz="1200" b="1" dirty="0"/>
          </a:p>
        </p:txBody>
      </p:sp>
      <p:sp>
        <p:nvSpPr>
          <p:cNvPr id="23" name="正方形/長方形 22"/>
          <p:cNvSpPr/>
          <p:nvPr/>
        </p:nvSpPr>
        <p:spPr>
          <a:xfrm>
            <a:off x="4845350" y="4587931"/>
            <a:ext cx="5806005" cy="288757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/>
              <a:t>子の看護休暇</a:t>
            </a:r>
            <a:endParaRPr kumimoji="1" lang="ja-JP" altLang="en-US" sz="1200" b="1" dirty="0"/>
          </a:p>
        </p:txBody>
      </p:sp>
      <p:sp>
        <p:nvSpPr>
          <p:cNvPr id="28" name="正方形/長方形 27"/>
          <p:cNvSpPr/>
          <p:nvPr/>
        </p:nvSpPr>
        <p:spPr>
          <a:xfrm>
            <a:off x="689807" y="6305412"/>
            <a:ext cx="1128924" cy="28875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/>
              <a:t>男性</a:t>
            </a:r>
            <a:endParaRPr kumimoji="1" lang="ja-JP" altLang="en-US" sz="1400" b="1" dirty="0"/>
          </a:p>
        </p:txBody>
      </p:sp>
      <p:sp>
        <p:nvSpPr>
          <p:cNvPr id="29" name="正方形/長方形 28"/>
          <p:cNvSpPr/>
          <p:nvPr/>
        </p:nvSpPr>
        <p:spPr>
          <a:xfrm>
            <a:off x="1885017" y="6305413"/>
            <a:ext cx="1128924" cy="288757"/>
          </a:xfrm>
          <a:prstGeom prst="rect">
            <a:avLst/>
          </a:prstGeom>
          <a:ln w="28575">
            <a:solidFill>
              <a:srgbClr val="FFCC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/>
              <a:t>女性</a:t>
            </a:r>
            <a:endParaRPr lang="en-US" altLang="ja-JP" sz="1400" b="1" dirty="0" smtClean="0"/>
          </a:p>
        </p:txBody>
      </p:sp>
      <p:sp>
        <p:nvSpPr>
          <p:cNvPr id="31" name="正方形/長方形 30"/>
          <p:cNvSpPr/>
          <p:nvPr/>
        </p:nvSpPr>
        <p:spPr>
          <a:xfrm>
            <a:off x="3080227" y="6305413"/>
            <a:ext cx="1128924" cy="288757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/>
              <a:t>共通</a:t>
            </a:r>
            <a:endParaRPr kumimoji="1" lang="ja-JP" altLang="en-US" sz="1400" b="1" dirty="0"/>
          </a:p>
        </p:txBody>
      </p:sp>
      <p:sp>
        <p:nvSpPr>
          <p:cNvPr id="30" name="正方形/長方形 29"/>
          <p:cNvSpPr/>
          <p:nvPr/>
        </p:nvSpPr>
        <p:spPr>
          <a:xfrm>
            <a:off x="3763568" y="3250267"/>
            <a:ext cx="2065091" cy="240524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/>
              <a:t>子</a:t>
            </a:r>
            <a:r>
              <a:rPr lang="ja-JP" altLang="en-US" sz="1200" b="1" dirty="0" smtClean="0"/>
              <a:t>の養育休暇</a:t>
            </a:r>
            <a:endParaRPr kumimoji="1" lang="ja-JP" altLang="en-US" sz="1200" b="1" dirty="0"/>
          </a:p>
        </p:txBody>
      </p:sp>
      <p:sp>
        <p:nvSpPr>
          <p:cNvPr id="32" name="正方形/長方形 31"/>
          <p:cNvSpPr/>
          <p:nvPr/>
        </p:nvSpPr>
        <p:spPr>
          <a:xfrm>
            <a:off x="2648338" y="5263356"/>
            <a:ext cx="3985153" cy="288757"/>
          </a:xfrm>
          <a:prstGeom prst="rect">
            <a:avLst/>
          </a:prstGeom>
          <a:ln w="28575">
            <a:solidFill>
              <a:srgbClr val="FFCC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/>
              <a:t>超過勤務・深夜勤務制限</a:t>
            </a:r>
            <a:endParaRPr lang="en-US" altLang="ja-JP" sz="1200" b="1" dirty="0" smtClean="0"/>
          </a:p>
        </p:txBody>
      </p:sp>
      <p:sp>
        <p:nvSpPr>
          <p:cNvPr id="34" name="正方形/長方形 33"/>
          <p:cNvSpPr/>
          <p:nvPr/>
        </p:nvSpPr>
        <p:spPr>
          <a:xfrm>
            <a:off x="4850173" y="4235795"/>
            <a:ext cx="4576216" cy="288757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/>
              <a:t>育児部分</a:t>
            </a:r>
            <a:r>
              <a:rPr lang="ja-JP" altLang="en-US" sz="1200" b="1" dirty="0" smtClean="0"/>
              <a:t>休業</a:t>
            </a:r>
            <a:endParaRPr kumimoji="1" lang="ja-JP" altLang="en-US" sz="1200" b="1" dirty="0"/>
          </a:p>
        </p:txBody>
      </p:sp>
      <p:sp>
        <p:nvSpPr>
          <p:cNvPr id="35" name="正方形/長方形 34"/>
          <p:cNvSpPr/>
          <p:nvPr/>
        </p:nvSpPr>
        <p:spPr>
          <a:xfrm>
            <a:off x="7466349" y="3545351"/>
            <a:ext cx="1508535" cy="288757"/>
          </a:xfrm>
          <a:prstGeom prst="rect">
            <a:avLst/>
          </a:prstGeom>
          <a:ln w="28575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育児</a:t>
            </a:r>
            <a:r>
              <a:rPr lang="ja-JP" altLang="en-US" sz="1200" b="1" dirty="0"/>
              <a:t>休業</a:t>
            </a:r>
            <a:endParaRPr kumimoji="1" lang="ja-JP" altLang="en-US" sz="1200" b="1" dirty="0"/>
          </a:p>
        </p:txBody>
      </p:sp>
      <p:sp>
        <p:nvSpPr>
          <p:cNvPr id="36" name="正方形/長方形 35"/>
          <p:cNvSpPr/>
          <p:nvPr/>
        </p:nvSpPr>
        <p:spPr>
          <a:xfrm>
            <a:off x="4850173" y="3545351"/>
            <a:ext cx="965146" cy="288757"/>
          </a:xfrm>
          <a:prstGeom prst="rect">
            <a:avLst/>
          </a:prstGeom>
          <a:ln w="28575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育児</a:t>
            </a:r>
            <a:r>
              <a:rPr lang="ja-JP" altLang="en-US" sz="1200" b="1" dirty="0"/>
              <a:t>休業</a:t>
            </a:r>
            <a:endParaRPr kumimoji="1" lang="ja-JP" altLang="en-US" sz="1200" b="1" dirty="0"/>
          </a:p>
        </p:txBody>
      </p:sp>
      <p:sp>
        <p:nvSpPr>
          <p:cNvPr id="38" name="角丸四角形 37"/>
          <p:cNvSpPr/>
          <p:nvPr/>
        </p:nvSpPr>
        <p:spPr>
          <a:xfrm>
            <a:off x="2616787" y="921931"/>
            <a:ext cx="2173790" cy="4283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/>
              <a:t>妊娠</a:t>
            </a:r>
            <a:endParaRPr kumimoji="1" lang="ja-JP" altLang="en-US" sz="1400" dirty="0"/>
          </a:p>
        </p:txBody>
      </p:sp>
      <p:sp>
        <p:nvSpPr>
          <p:cNvPr id="39" name="角丸四角形 38"/>
          <p:cNvSpPr/>
          <p:nvPr/>
        </p:nvSpPr>
        <p:spPr>
          <a:xfrm>
            <a:off x="4862638" y="922016"/>
            <a:ext cx="1775577" cy="4283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/>
              <a:t>出産</a:t>
            </a:r>
            <a:endParaRPr kumimoji="1" lang="ja-JP" altLang="en-US" sz="1400" dirty="0"/>
          </a:p>
        </p:txBody>
      </p:sp>
      <p:sp>
        <p:nvSpPr>
          <p:cNvPr id="40" name="角丸四角形 39"/>
          <p:cNvSpPr/>
          <p:nvPr/>
        </p:nvSpPr>
        <p:spPr>
          <a:xfrm>
            <a:off x="6710276" y="938316"/>
            <a:ext cx="2264608" cy="19211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育児</a:t>
            </a:r>
            <a:endParaRPr kumimoji="1" lang="ja-JP" altLang="en-US" sz="1400" dirty="0"/>
          </a:p>
        </p:txBody>
      </p:sp>
      <p:sp>
        <p:nvSpPr>
          <p:cNvPr id="41" name="角丸四角形 40"/>
          <p:cNvSpPr/>
          <p:nvPr/>
        </p:nvSpPr>
        <p:spPr>
          <a:xfrm>
            <a:off x="6710277" y="1154656"/>
            <a:ext cx="707023" cy="2001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/>
              <a:t>１歳</a:t>
            </a:r>
            <a:endParaRPr kumimoji="1" lang="ja-JP" altLang="en-US" sz="1400" dirty="0"/>
          </a:p>
        </p:txBody>
      </p:sp>
      <p:sp>
        <p:nvSpPr>
          <p:cNvPr id="42" name="角丸四角形 41"/>
          <p:cNvSpPr/>
          <p:nvPr/>
        </p:nvSpPr>
        <p:spPr>
          <a:xfrm>
            <a:off x="7489069" y="1154656"/>
            <a:ext cx="707023" cy="2001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/>
              <a:t>２</a:t>
            </a:r>
            <a:r>
              <a:rPr lang="ja-JP" altLang="en-US" sz="1400" dirty="0" smtClean="0"/>
              <a:t>歳</a:t>
            </a:r>
            <a:endParaRPr kumimoji="1" lang="ja-JP" altLang="en-US" sz="1400" dirty="0"/>
          </a:p>
        </p:txBody>
      </p:sp>
      <p:sp>
        <p:nvSpPr>
          <p:cNvPr id="43" name="角丸四角形 42"/>
          <p:cNvSpPr/>
          <p:nvPr/>
        </p:nvSpPr>
        <p:spPr>
          <a:xfrm>
            <a:off x="8267861" y="1154656"/>
            <a:ext cx="707023" cy="2001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/>
              <a:t>３歳</a:t>
            </a:r>
            <a:endParaRPr kumimoji="1" lang="ja-JP" altLang="en-US" sz="1400" dirty="0"/>
          </a:p>
        </p:txBody>
      </p:sp>
      <p:sp>
        <p:nvSpPr>
          <p:cNvPr id="44" name="角丸四角形 43"/>
          <p:cNvSpPr/>
          <p:nvPr/>
        </p:nvSpPr>
        <p:spPr>
          <a:xfrm>
            <a:off x="1545391" y="930708"/>
            <a:ext cx="1005304" cy="4283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/>
              <a:t>結婚</a:t>
            </a:r>
            <a:endParaRPr kumimoji="1" lang="ja-JP" altLang="en-US" sz="1400" dirty="0"/>
          </a:p>
        </p:txBody>
      </p:sp>
      <p:sp>
        <p:nvSpPr>
          <p:cNvPr id="45" name="角丸四角形 44"/>
          <p:cNvSpPr/>
          <p:nvPr/>
        </p:nvSpPr>
        <p:spPr>
          <a:xfrm>
            <a:off x="9501901" y="920199"/>
            <a:ext cx="1162937" cy="4283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/>
              <a:t>小学校就学</a:t>
            </a:r>
            <a:endParaRPr kumimoji="1" lang="ja-JP" altLang="en-US" sz="1400" dirty="0"/>
          </a:p>
        </p:txBody>
      </p:sp>
      <p:sp>
        <p:nvSpPr>
          <p:cNvPr id="46" name="角丸四角形 45"/>
          <p:cNvSpPr/>
          <p:nvPr/>
        </p:nvSpPr>
        <p:spPr>
          <a:xfrm>
            <a:off x="10740349" y="903401"/>
            <a:ext cx="1171863" cy="4283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/>
              <a:t>中学校就学</a:t>
            </a:r>
            <a:endParaRPr kumimoji="1" lang="ja-JP" altLang="en-US" sz="1400" dirty="0"/>
          </a:p>
        </p:txBody>
      </p:sp>
      <p:sp>
        <p:nvSpPr>
          <p:cNvPr id="37" name="正方形/長方形 36"/>
          <p:cNvSpPr/>
          <p:nvPr/>
        </p:nvSpPr>
        <p:spPr>
          <a:xfrm>
            <a:off x="2634583" y="2314739"/>
            <a:ext cx="2131462" cy="241411"/>
          </a:xfrm>
          <a:prstGeom prst="rect">
            <a:avLst/>
          </a:prstGeom>
          <a:ln w="28575">
            <a:solidFill>
              <a:srgbClr val="FFCC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/>
              <a:t>母体又は胎児の健康維持</a:t>
            </a:r>
            <a:endParaRPr lang="en-US" altLang="ja-JP" sz="1200" b="1" dirty="0" smtClean="0"/>
          </a:p>
        </p:txBody>
      </p:sp>
      <p:sp>
        <p:nvSpPr>
          <p:cNvPr id="55" name="正方形/長方形 54"/>
          <p:cNvSpPr/>
          <p:nvPr/>
        </p:nvSpPr>
        <p:spPr>
          <a:xfrm>
            <a:off x="2634583" y="1771033"/>
            <a:ext cx="2131462" cy="222225"/>
          </a:xfrm>
          <a:prstGeom prst="rect">
            <a:avLst/>
          </a:prstGeom>
          <a:ln w="28575">
            <a:solidFill>
              <a:srgbClr val="FFCC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/>
              <a:t>通勤</a:t>
            </a:r>
            <a:r>
              <a:rPr lang="ja-JP" altLang="en-US" sz="1200" b="1" dirty="0"/>
              <a:t>緩和</a:t>
            </a:r>
            <a:endParaRPr lang="en-US" altLang="ja-JP" sz="1200" b="1" dirty="0" smtClean="0"/>
          </a:p>
        </p:txBody>
      </p:sp>
      <p:sp>
        <p:nvSpPr>
          <p:cNvPr id="33" name="角丸四角形 32"/>
          <p:cNvSpPr/>
          <p:nvPr/>
        </p:nvSpPr>
        <p:spPr>
          <a:xfrm>
            <a:off x="5101836" y="1573444"/>
            <a:ext cx="5248454" cy="963312"/>
          </a:xfrm>
          <a:prstGeom prst="round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050" dirty="0" smtClean="0"/>
              <a:t>■「通勤緩和」とは、通勤に利用する交通機関の混雑が母体と胎児に影響がある場合</a:t>
            </a:r>
            <a:r>
              <a:rPr lang="ja-JP" altLang="en-US" sz="1050" dirty="0" smtClean="0"/>
              <a:t>、　</a:t>
            </a:r>
            <a:r>
              <a:rPr kumimoji="1" lang="ja-JP" altLang="en-US" sz="1050" dirty="0" smtClean="0"/>
              <a:t>勤務時間の</a:t>
            </a:r>
            <a:r>
              <a:rPr lang="ja-JP" altLang="en-US" sz="1050" dirty="0" smtClean="0"/>
              <a:t>始め</a:t>
            </a:r>
            <a:r>
              <a:rPr lang="en-US" altLang="ja-JP" sz="1050" dirty="0" smtClean="0"/>
              <a:t>30</a:t>
            </a:r>
            <a:r>
              <a:rPr lang="ja-JP" altLang="en-US" sz="1050" dirty="0" smtClean="0"/>
              <a:t>分及び終わり</a:t>
            </a:r>
            <a:r>
              <a:rPr lang="en-US" altLang="ja-JP" sz="1050" dirty="0" smtClean="0"/>
              <a:t>30</a:t>
            </a:r>
            <a:r>
              <a:rPr lang="ja-JP" altLang="en-US" sz="1050" dirty="0" smtClean="0"/>
              <a:t>分の休暇が取得可能である</a:t>
            </a:r>
            <a:endParaRPr lang="en-US" altLang="ja-JP" sz="1050" dirty="0" smtClean="0"/>
          </a:p>
          <a:p>
            <a:r>
              <a:rPr kumimoji="1" lang="ja-JP" altLang="en-US" sz="1050" dirty="0" smtClean="0"/>
              <a:t>■「保健指導・健康診査」とは、指導等を受けるための休暇であり、週数によって利用回数</a:t>
            </a:r>
            <a:r>
              <a:rPr lang="ja-JP" altLang="en-US" sz="1050" dirty="0"/>
              <a:t>の</a:t>
            </a:r>
            <a:r>
              <a:rPr kumimoji="1" lang="ja-JP" altLang="en-US" sz="1050" dirty="0" smtClean="0"/>
              <a:t>制限がある</a:t>
            </a:r>
            <a:endParaRPr kumimoji="1" lang="en-US" altLang="ja-JP" sz="1050" dirty="0" smtClean="0"/>
          </a:p>
          <a:p>
            <a:r>
              <a:rPr lang="ja-JP" altLang="en-US" sz="1050" dirty="0" smtClean="0"/>
              <a:t>■「母体又は胎児の健康維持」に影響がある場合、必要な時間</a:t>
            </a:r>
            <a:r>
              <a:rPr lang="ja-JP" altLang="en-US" sz="1050" dirty="0"/>
              <a:t>、</a:t>
            </a:r>
            <a:r>
              <a:rPr lang="ja-JP" altLang="en-US" sz="1050" dirty="0" smtClean="0"/>
              <a:t>休暇</a:t>
            </a:r>
            <a:r>
              <a:rPr lang="ja-JP" altLang="en-US" sz="1050" dirty="0"/>
              <a:t>が取得</a:t>
            </a:r>
            <a:r>
              <a:rPr lang="ja-JP" altLang="en-US" sz="1050" dirty="0" smtClean="0"/>
              <a:t>可能である</a:t>
            </a:r>
            <a:endParaRPr lang="en-US" altLang="ja-JP" sz="1050" dirty="0"/>
          </a:p>
        </p:txBody>
      </p:sp>
      <p:sp>
        <p:nvSpPr>
          <p:cNvPr id="59" name="正方形/長方形 58"/>
          <p:cNvSpPr/>
          <p:nvPr/>
        </p:nvSpPr>
        <p:spPr>
          <a:xfrm>
            <a:off x="4850173" y="3900056"/>
            <a:ext cx="1758222" cy="288757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育児</a:t>
            </a:r>
            <a:r>
              <a:rPr lang="ja-JP" altLang="en-US" sz="1200" b="1" dirty="0"/>
              <a:t>休暇</a:t>
            </a:r>
            <a:endParaRPr kumimoji="1" lang="ja-JP" altLang="en-US" sz="1200" b="1" dirty="0"/>
          </a:p>
        </p:txBody>
      </p:sp>
      <p:sp>
        <p:nvSpPr>
          <p:cNvPr id="51" name="角丸四角形 50"/>
          <p:cNvSpPr/>
          <p:nvPr/>
        </p:nvSpPr>
        <p:spPr>
          <a:xfrm>
            <a:off x="9046653" y="930278"/>
            <a:ext cx="379737" cy="42876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52" name="角丸四角形 51"/>
          <p:cNvSpPr/>
          <p:nvPr/>
        </p:nvSpPr>
        <p:spPr>
          <a:xfrm>
            <a:off x="4851947" y="5937778"/>
            <a:ext cx="5248454" cy="244638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050" dirty="0" smtClean="0"/>
              <a:t>※</a:t>
            </a:r>
            <a:r>
              <a:rPr lang="ja-JP" altLang="en-US" sz="1050" dirty="0" smtClean="0"/>
              <a:t>保育園の利用年齢は、各病院により異なる。</a:t>
            </a:r>
            <a:endParaRPr lang="en-US" altLang="ja-JP" sz="1050" dirty="0"/>
          </a:p>
        </p:txBody>
      </p:sp>
      <p:sp>
        <p:nvSpPr>
          <p:cNvPr id="53" name="正方形/長方形 52"/>
          <p:cNvSpPr/>
          <p:nvPr/>
        </p:nvSpPr>
        <p:spPr>
          <a:xfrm>
            <a:off x="4845350" y="4931159"/>
            <a:ext cx="4581040" cy="288757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smtClean="0"/>
              <a:t>育児短時間</a:t>
            </a:r>
            <a:r>
              <a:rPr lang="ja-JP" altLang="en-US" sz="1200" b="1" dirty="0" smtClean="0"/>
              <a:t>勤務</a:t>
            </a:r>
            <a:endParaRPr kumimoji="1" lang="ja-JP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68061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120</Words>
  <Application>Microsoft Office PowerPoint</Application>
  <PresentationFormat>ワイド画面</PresentationFormat>
  <Paragraphs>37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利用できる制度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忌引日数参考図</dc:title>
  <dc:creator>中原　規寿</dc:creator>
  <cp:lastModifiedBy>榎本　梨絵</cp:lastModifiedBy>
  <cp:revision>83</cp:revision>
  <cp:lastPrinted>2016-02-09T06:58:09Z</cp:lastPrinted>
  <dcterms:created xsi:type="dcterms:W3CDTF">2016-01-18T06:03:56Z</dcterms:created>
  <dcterms:modified xsi:type="dcterms:W3CDTF">2019-06-26T02:55:58Z</dcterms:modified>
</cp:coreProperties>
</file>