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6A68-41BE-4920-857C-DB7EA5F39EF7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1F2D-5FB2-4EEB-8997-BEB71803F4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59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41F2D-5FB2-4EEB-8997-BEB71803F4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5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8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1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8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5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4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0461-1844-496C-AB07-E294CFD4A0CC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2766-00AA-4A4F-A78B-F13895C3C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7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2597438" y="1436399"/>
            <a:ext cx="8957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4811007" y="1436399"/>
            <a:ext cx="286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6660301" y="1436400"/>
            <a:ext cx="1103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9469957" y="1436400"/>
            <a:ext cx="31944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0733908" y="1436400"/>
            <a:ext cx="6441" cy="4503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0760" y="294042"/>
            <a:ext cx="10515600" cy="485107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利用できる制度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644620" y="5076459"/>
            <a:ext cx="415729" cy="8003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その他</a:t>
            </a:r>
            <a:endParaRPr kumimoji="1" lang="ja-JP" altLang="en-US" sz="1400" b="1" dirty="0"/>
          </a:p>
        </p:txBody>
      </p:sp>
      <p:sp>
        <p:nvSpPr>
          <p:cNvPr id="75" name="角丸四角形 74"/>
          <p:cNvSpPr/>
          <p:nvPr/>
        </p:nvSpPr>
        <p:spPr>
          <a:xfrm>
            <a:off x="644621" y="1487233"/>
            <a:ext cx="415728" cy="3544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特別休暇・育児休業・部分休業</a:t>
            </a:r>
            <a:endParaRPr kumimoji="1" lang="ja-JP" altLang="en-US" sz="1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0695" y="4404314"/>
            <a:ext cx="999627" cy="36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4309416" y="3144543"/>
            <a:ext cx="982330" cy="2405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出産時休暇</a:t>
            </a:r>
            <a:endParaRPr kumimoji="1" lang="ja-JP" altLang="en-US" sz="1200" b="1" dirty="0"/>
          </a:p>
        </p:txBody>
      </p:sp>
      <p:sp>
        <p:nvSpPr>
          <p:cNvPr id="87" name="正方形/長方形 86"/>
          <p:cNvSpPr/>
          <p:nvPr/>
        </p:nvSpPr>
        <p:spPr>
          <a:xfrm>
            <a:off x="2634584" y="2100885"/>
            <a:ext cx="2131462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保健指導・健康診査</a:t>
            </a:r>
            <a:endParaRPr lang="en-US" altLang="ja-JP" sz="1200" b="1" dirty="0" smtClean="0"/>
          </a:p>
        </p:txBody>
      </p:sp>
      <p:sp>
        <p:nvSpPr>
          <p:cNvPr id="88" name="正方形/長方形 87"/>
          <p:cNvSpPr/>
          <p:nvPr/>
        </p:nvSpPr>
        <p:spPr>
          <a:xfrm>
            <a:off x="1545391" y="1487232"/>
            <a:ext cx="1005304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結婚休暇</a:t>
            </a:r>
            <a:endParaRPr kumimoji="1" lang="ja-JP" altLang="en-US" sz="1200" b="1" dirty="0"/>
          </a:p>
        </p:txBody>
      </p:sp>
      <p:sp>
        <p:nvSpPr>
          <p:cNvPr id="90" name="正方形/長方形 89"/>
          <p:cNvSpPr/>
          <p:nvPr/>
        </p:nvSpPr>
        <p:spPr>
          <a:xfrm>
            <a:off x="4858832" y="5606082"/>
            <a:ext cx="4567557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保育園の利用</a:t>
            </a:r>
            <a:endParaRPr kumimoji="1" lang="ja-JP" altLang="en-US" sz="12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3742858" y="2797929"/>
            <a:ext cx="1029915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産前休暇</a:t>
            </a:r>
            <a:endParaRPr kumimoji="1" lang="en-US" altLang="ja-JP" sz="1200" b="1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4857117" y="2799658"/>
            <a:ext cx="965146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産後休暇</a:t>
            </a:r>
            <a:endParaRPr kumimoji="1" lang="ja-JP" altLang="en-US" sz="12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5886658" y="3744468"/>
            <a:ext cx="1525121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4858833" y="4787702"/>
            <a:ext cx="5806005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看護休暇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89807" y="6305412"/>
            <a:ext cx="1128924" cy="28875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男性</a:t>
            </a:r>
            <a:endParaRPr kumimoji="1" lang="ja-JP" altLang="en-US" sz="14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1885017" y="6305413"/>
            <a:ext cx="1128924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女性</a:t>
            </a:r>
            <a:endParaRPr lang="en-US" altLang="ja-JP" sz="1400" b="1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3080227" y="6305413"/>
            <a:ext cx="1128924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共通</a:t>
            </a:r>
            <a:endParaRPr kumimoji="1" lang="ja-JP" altLang="en-US" sz="14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3742858" y="3442041"/>
            <a:ext cx="2065091" cy="2405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子</a:t>
            </a:r>
            <a:r>
              <a:rPr lang="ja-JP" altLang="en-US" sz="1200" b="1" dirty="0" smtClean="0"/>
              <a:t>の養育休暇</a:t>
            </a:r>
            <a:endParaRPr kumimoji="1" lang="ja-JP" altLang="en-US" sz="1200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2638846" y="5247334"/>
            <a:ext cx="3985153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超過勤務・深夜勤務制限</a:t>
            </a:r>
            <a:endParaRPr lang="en-US" altLang="ja-JP" sz="1200" b="1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4857117" y="4442669"/>
            <a:ext cx="4117768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部分休業</a:t>
            </a:r>
            <a:endParaRPr kumimoji="1" lang="ja-JP" altLang="en-US" sz="1200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7476174" y="3744468"/>
            <a:ext cx="1950215" cy="28875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4857117" y="3744468"/>
            <a:ext cx="965146" cy="288757"/>
          </a:xfrm>
          <a:prstGeom prst="rect">
            <a:avLst/>
          </a:prstGeom>
          <a:ln w="2857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休業</a:t>
            </a:r>
            <a:endParaRPr kumimoji="1" lang="ja-JP" altLang="en-US" sz="1200" b="1" dirty="0"/>
          </a:p>
        </p:txBody>
      </p:sp>
      <p:sp>
        <p:nvSpPr>
          <p:cNvPr id="38" name="角丸四角形 37"/>
          <p:cNvSpPr/>
          <p:nvPr/>
        </p:nvSpPr>
        <p:spPr>
          <a:xfrm>
            <a:off x="2616787" y="921931"/>
            <a:ext cx="2173790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妊娠</a:t>
            </a:r>
            <a:endParaRPr kumimoji="1" lang="ja-JP" altLang="en-US" sz="1400" dirty="0"/>
          </a:p>
        </p:txBody>
      </p:sp>
      <p:sp>
        <p:nvSpPr>
          <p:cNvPr id="39" name="角丸四角形 38"/>
          <p:cNvSpPr/>
          <p:nvPr/>
        </p:nvSpPr>
        <p:spPr>
          <a:xfrm>
            <a:off x="4862638" y="922016"/>
            <a:ext cx="1775577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出産</a:t>
            </a:r>
            <a:endParaRPr kumimoji="1" lang="ja-JP" altLang="en-US" sz="1400" dirty="0"/>
          </a:p>
        </p:txBody>
      </p:sp>
      <p:sp>
        <p:nvSpPr>
          <p:cNvPr id="40" name="角丸四角形 39"/>
          <p:cNvSpPr/>
          <p:nvPr/>
        </p:nvSpPr>
        <p:spPr>
          <a:xfrm>
            <a:off x="6710276" y="938316"/>
            <a:ext cx="2264608" cy="19211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育児</a:t>
            </a:r>
            <a:endParaRPr kumimoji="1" lang="ja-JP" altLang="en-US" sz="1400" dirty="0"/>
          </a:p>
        </p:txBody>
      </p:sp>
      <p:sp>
        <p:nvSpPr>
          <p:cNvPr id="41" name="角丸四角形 40"/>
          <p:cNvSpPr/>
          <p:nvPr/>
        </p:nvSpPr>
        <p:spPr>
          <a:xfrm>
            <a:off x="6710277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１歳</a:t>
            </a:r>
            <a:endParaRPr kumimoji="1" lang="ja-JP" altLang="en-US" sz="1400" dirty="0"/>
          </a:p>
        </p:txBody>
      </p:sp>
      <p:sp>
        <p:nvSpPr>
          <p:cNvPr id="42" name="角丸四角形 41"/>
          <p:cNvSpPr/>
          <p:nvPr/>
        </p:nvSpPr>
        <p:spPr>
          <a:xfrm>
            <a:off x="7489069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２</a:t>
            </a:r>
            <a:r>
              <a:rPr lang="ja-JP" altLang="en-US" sz="1400" dirty="0" smtClean="0"/>
              <a:t>歳</a:t>
            </a:r>
            <a:endParaRPr kumimoji="1" lang="ja-JP" altLang="en-US" sz="1400" dirty="0"/>
          </a:p>
        </p:txBody>
      </p:sp>
      <p:sp>
        <p:nvSpPr>
          <p:cNvPr id="43" name="角丸四角形 42"/>
          <p:cNvSpPr/>
          <p:nvPr/>
        </p:nvSpPr>
        <p:spPr>
          <a:xfrm>
            <a:off x="8267861" y="1154656"/>
            <a:ext cx="707023" cy="200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３歳</a:t>
            </a:r>
            <a:endParaRPr kumimoji="1" lang="ja-JP" altLang="en-US" sz="1400" dirty="0"/>
          </a:p>
        </p:txBody>
      </p:sp>
      <p:sp>
        <p:nvSpPr>
          <p:cNvPr id="44" name="角丸四角形 43"/>
          <p:cNvSpPr/>
          <p:nvPr/>
        </p:nvSpPr>
        <p:spPr>
          <a:xfrm>
            <a:off x="1545391" y="930708"/>
            <a:ext cx="1005304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結婚</a:t>
            </a:r>
            <a:endParaRPr kumimoji="1" lang="ja-JP" altLang="en-US" sz="1400" dirty="0"/>
          </a:p>
        </p:txBody>
      </p:sp>
      <p:sp>
        <p:nvSpPr>
          <p:cNvPr id="45" name="角丸四角形 44"/>
          <p:cNvSpPr/>
          <p:nvPr/>
        </p:nvSpPr>
        <p:spPr>
          <a:xfrm>
            <a:off x="9501901" y="920199"/>
            <a:ext cx="1162937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小学校就学</a:t>
            </a:r>
            <a:endParaRPr kumimoji="1" lang="ja-JP" altLang="en-US" sz="1400" dirty="0"/>
          </a:p>
        </p:txBody>
      </p:sp>
      <p:sp>
        <p:nvSpPr>
          <p:cNvPr id="46" name="角丸四角形 45"/>
          <p:cNvSpPr/>
          <p:nvPr/>
        </p:nvSpPr>
        <p:spPr>
          <a:xfrm>
            <a:off x="10740349" y="903401"/>
            <a:ext cx="1171863" cy="4283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/>
              <a:t>中学校就学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2635792" y="2436093"/>
            <a:ext cx="2131462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母体又は胎児の健康維持</a:t>
            </a:r>
            <a:endParaRPr lang="en-US" altLang="ja-JP" sz="1200" b="1" dirty="0" smtClean="0"/>
          </a:p>
        </p:txBody>
      </p:sp>
      <p:sp>
        <p:nvSpPr>
          <p:cNvPr id="55" name="正方形/長方形 54"/>
          <p:cNvSpPr/>
          <p:nvPr/>
        </p:nvSpPr>
        <p:spPr>
          <a:xfrm>
            <a:off x="2634583" y="1771033"/>
            <a:ext cx="2131462" cy="288757"/>
          </a:xfrm>
          <a:prstGeom prst="rect">
            <a:avLst/>
          </a:prstGeom>
          <a:ln w="28575">
            <a:solidFill>
              <a:srgbClr val="FFCC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通勤</a:t>
            </a:r>
            <a:r>
              <a:rPr lang="ja-JP" altLang="en-US" sz="1200" b="1" dirty="0"/>
              <a:t>緩和</a:t>
            </a:r>
            <a:endParaRPr lang="en-US" altLang="ja-JP" sz="1200" b="1" dirty="0" smtClean="0"/>
          </a:p>
        </p:txBody>
      </p:sp>
      <p:sp>
        <p:nvSpPr>
          <p:cNvPr id="33" name="角丸四角形 32"/>
          <p:cNvSpPr/>
          <p:nvPr/>
        </p:nvSpPr>
        <p:spPr>
          <a:xfrm>
            <a:off x="5129208" y="1741088"/>
            <a:ext cx="5248454" cy="963312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50" dirty="0" smtClean="0"/>
              <a:t>■「通勤緩和」とは、通勤に利用する交通機関の混雑が母体と胎児に影響がある場合</a:t>
            </a:r>
            <a:r>
              <a:rPr lang="ja-JP" altLang="en-US" sz="1050" dirty="0" smtClean="0"/>
              <a:t>、　</a:t>
            </a:r>
            <a:r>
              <a:rPr kumimoji="1" lang="ja-JP" altLang="en-US" sz="1050" dirty="0" smtClean="0"/>
              <a:t>勤務時間の</a:t>
            </a:r>
            <a:r>
              <a:rPr lang="ja-JP" altLang="en-US" sz="1050" dirty="0" smtClean="0"/>
              <a:t>始め</a:t>
            </a:r>
            <a:r>
              <a:rPr lang="en-US" altLang="ja-JP" sz="1050" dirty="0" smtClean="0"/>
              <a:t>30</a:t>
            </a:r>
            <a:r>
              <a:rPr lang="ja-JP" altLang="en-US" sz="1050" dirty="0" smtClean="0"/>
              <a:t>分及び終わり</a:t>
            </a:r>
            <a:r>
              <a:rPr lang="en-US" altLang="ja-JP" sz="1050" dirty="0" smtClean="0"/>
              <a:t>30</a:t>
            </a:r>
            <a:r>
              <a:rPr lang="ja-JP" altLang="en-US" sz="1050" dirty="0" smtClean="0"/>
              <a:t>分の休暇が取得可能である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■「保健指導・健康診査」とは、指導等を受けるための休暇であり、週数によって利用回数</a:t>
            </a:r>
            <a:r>
              <a:rPr lang="ja-JP" altLang="en-US" sz="1050" dirty="0"/>
              <a:t>の</a:t>
            </a:r>
            <a:r>
              <a:rPr kumimoji="1" lang="ja-JP" altLang="en-US" sz="1050" dirty="0" smtClean="0"/>
              <a:t>制限がある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■「母体又は胎児の健康維持」に影響がある場合、必要な時間</a:t>
            </a:r>
            <a:r>
              <a:rPr lang="ja-JP" altLang="en-US" sz="1050" dirty="0"/>
              <a:t>、</a:t>
            </a:r>
            <a:r>
              <a:rPr lang="ja-JP" altLang="en-US" sz="1050" dirty="0" smtClean="0"/>
              <a:t>休暇</a:t>
            </a:r>
            <a:r>
              <a:rPr lang="ja-JP" altLang="en-US" sz="1050" dirty="0"/>
              <a:t>が取得</a:t>
            </a:r>
            <a:r>
              <a:rPr lang="ja-JP" altLang="en-US" sz="1050" dirty="0" smtClean="0"/>
              <a:t>可能である</a:t>
            </a:r>
            <a:endParaRPr lang="en-US" altLang="ja-JP" sz="1050" dirty="0"/>
          </a:p>
        </p:txBody>
      </p:sp>
      <p:sp>
        <p:nvSpPr>
          <p:cNvPr id="59" name="正方形/長方形 58"/>
          <p:cNvSpPr/>
          <p:nvPr/>
        </p:nvSpPr>
        <p:spPr>
          <a:xfrm>
            <a:off x="4857117" y="4094873"/>
            <a:ext cx="1758222" cy="288757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育児</a:t>
            </a:r>
            <a:r>
              <a:rPr lang="ja-JP" altLang="en-US" sz="1200" b="1" dirty="0"/>
              <a:t>休暇</a:t>
            </a:r>
            <a:endParaRPr kumimoji="1" lang="ja-JP" altLang="en-US" sz="1200" b="1" dirty="0"/>
          </a:p>
        </p:txBody>
      </p:sp>
      <p:sp>
        <p:nvSpPr>
          <p:cNvPr id="51" name="角丸四角形 50"/>
          <p:cNvSpPr/>
          <p:nvPr/>
        </p:nvSpPr>
        <p:spPr>
          <a:xfrm>
            <a:off x="9046653" y="930278"/>
            <a:ext cx="379737" cy="42876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2" name="角丸四角形 51"/>
          <p:cNvSpPr/>
          <p:nvPr/>
        </p:nvSpPr>
        <p:spPr>
          <a:xfrm>
            <a:off x="4851947" y="5937778"/>
            <a:ext cx="5248454" cy="244638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保育園の利用年齢は、各病院により異なる。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6806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114</Words>
  <Application>Microsoft Office PowerPoint</Application>
  <PresentationFormat>ワイド画面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利用できる制度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忌引日数参考図</dc:title>
  <dc:creator>中原　規寿</dc:creator>
  <cp:lastModifiedBy>松浦美紀</cp:lastModifiedBy>
  <cp:revision>77</cp:revision>
  <cp:lastPrinted>2016-02-09T06:58:09Z</cp:lastPrinted>
  <dcterms:created xsi:type="dcterms:W3CDTF">2016-01-18T06:03:56Z</dcterms:created>
  <dcterms:modified xsi:type="dcterms:W3CDTF">2016-03-23T08:07:34Z</dcterms:modified>
</cp:coreProperties>
</file>